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85" r:id="rId4"/>
    <p:sldId id="287" r:id="rId5"/>
    <p:sldId id="260" r:id="rId6"/>
    <p:sldId id="261" r:id="rId7"/>
    <p:sldId id="264" r:id="rId8"/>
    <p:sldId id="265" r:id="rId9"/>
    <p:sldId id="267" r:id="rId10"/>
    <p:sldId id="268" r:id="rId11"/>
    <p:sldId id="269" r:id="rId12"/>
    <p:sldId id="286" r:id="rId13"/>
    <p:sldId id="270" r:id="rId14"/>
    <p:sldId id="271" r:id="rId15"/>
    <p:sldId id="272" r:id="rId16"/>
    <p:sldId id="273" r:id="rId17"/>
    <p:sldId id="274" r:id="rId18"/>
    <p:sldId id="278" r:id="rId19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99"/>
    <a:srgbClr val="6600FF"/>
    <a:srgbClr val="008000"/>
    <a:srgbClr val="1B3E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94660"/>
  </p:normalViewPr>
  <p:slideViewPr>
    <p:cSldViewPr>
      <p:cViewPr varScale="1">
        <p:scale>
          <a:sx n="84" d="100"/>
          <a:sy n="84" d="100"/>
        </p:scale>
        <p:origin x="1411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96C15-FFF4-4741-B4AF-BB6F132FC87B}" type="datetimeFigureOut">
              <a:rPr lang="tr-TR" smtClean="0"/>
              <a:pPr/>
              <a:t>1.11.2023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8254C-94E6-4A8A-9AFD-4896FA8FF69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96C15-FFF4-4741-B4AF-BB6F132FC87B}" type="datetimeFigureOut">
              <a:rPr lang="tr-TR" smtClean="0"/>
              <a:pPr/>
              <a:t>1.11.2023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8254C-94E6-4A8A-9AFD-4896FA8FF69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96C15-FFF4-4741-B4AF-BB6F132FC87B}" type="datetimeFigureOut">
              <a:rPr lang="tr-TR" smtClean="0"/>
              <a:pPr/>
              <a:t>1.11.2023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8254C-94E6-4A8A-9AFD-4896FA8FF69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96C15-FFF4-4741-B4AF-BB6F132FC87B}" type="datetimeFigureOut">
              <a:rPr lang="tr-TR" smtClean="0"/>
              <a:pPr/>
              <a:t>1.11.2023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8254C-94E6-4A8A-9AFD-4896FA8FF69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96C15-FFF4-4741-B4AF-BB6F132FC87B}" type="datetimeFigureOut">
              <a:rPr lang="tr-TR" smtClean="0"/>
              <a:pPr/>
              <a:t>1.11.2023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8254C-94E6-4A8A-9AFD-4896FA8FF69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96C15-FFF4-4741-B4AF-BB6F132FC87B}" type="datetimeFigureOut">
              <a:rPr lang="tr-TR" smtClean="0"/>
              <a:pPr/>
              <a:t>1.11.2023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8254C-94E6-4A8A-9AFD-4896FA8FF69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96C15-FFF4-4741-B4AF-BB6F132FC87B}" type="datetimeFigureOut">
              <a:rPr lang="tr-TR" smtClean="0"/>
              <a:pPr/>
              <a:t>1.11.2023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8254C-94E6-4A8A-9AFD-4896FA8FF69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96C15-FFF4-4741-B4AF-BB6F132FC87B}" type="datetimeFigureOut">
              <a:rPr lang="tr-TR" smtClean="0"/>
              <a:pPr/>
              <a:t>1.11.2023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8254C-94E6-4A8A-9AFD-4896FA8FF69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96C15-FFF4-4741-B4AF-BB6F132FC87B}" type="datetimeFigureOut">
              <a:rPr lang="tr-TR" smtClean="0"/>
              <a:pPr/>
              <a:t>1.11.2023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8254C-94E6-4A8A-9AFD-4896FA8FF69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96C15-FFF4-4741-B4AF-BB6F132FC87B}" type="datetimeFigureOut">
              <a:rPr lang="tr-TR" smtClean="0"/>
              <a:pPr/>
              <a:t>1.11.2023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8254C-94E6-4A8A-9AFD-4896FA8FF69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96C15-FFF4-4741-B4AF-BB6F132FC87B}" type="datetimeFigureOut">
              <a:rPr lang="tr-TR" smtClean="0"/>
              <a:pPr/>
              <a:t>1.11.2023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8254C-94E6-4A8A-9AFD-4896FA8FF69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596C15-FFF4-4741-B4AF-BB6F132FC87B}" type="datetimeFigureOut">
              <a:rPr lang="tr-TR" smtClean="0"/>
              <a:pPr/>
              <a:t>1.11.2023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F8254C-94E6-4A8A-9AFD-4896FA8FF693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28596" y="214290"/>
            <a:ext cx="8229600" cy="512605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r-TR" sz="6000" b="1" dirty="0" smtClean="0">
                <a:solidFill>
                  <a:srgbClr val="0070C0"/>
                </a:solidFill>
              </a:rPr>
              <a:t>Mahremiyet Eğitimi </a:t>
            </a:r>
          </a:p>
          <a:p>
            <a:pPr>
              <a:buNone/>
            </a:pPr>
            <a:r>
              <a:rPr lang="tr-TR" sz="6000" dirty="0" smtClean="0">
                <a:solidFill>
                  <a:srgbClr val="0070C0"/>
                </a:solidFill>
              </a:rPr>
              <a:t>    </a:t>
            </a:r>
          </a:p>
          <a:p>
            <a:pPr>
              <a:buNone/>
            </a:pPr>
            <a:endParaRPr lang="tr-TR" sz="8800" dirty="0"/>
          </a:p>
        </p:txBody>
      </p:sp>
      <p:pic>
        <p:nvPicPr>
          <p:cNvPr id="1027" name="Picture 3" descr="C:\Users\CASPER\Desktop\image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29454" y="357166"/>
            <a:ext cx="1771650" cy="3643338"/>
          </a:xfrm>
          <a:prstGeom prst="rect">
            <a:avLst/>
          </a:prstGeom>
          <a:noFill/>
        </p:spPr>
      </p:pic>
      <p:pic>
        <p:nvPicPr>
          <p:cNvPr id="4" name="3 İçerik Yer Tutucusu" descr="mahremiye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1785926"/>
            <a:ext cx="6643734" cy="3221204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4 Dikdörtgen"/>
          <p:cNvSpPr/>
          <p:nvPr/>
        </p:nvSpPr>
        <p:spPr>
          <a:xfrm>
            <a:off x="5572132" y="5857892"/>
            <a:ext cx="307183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OYA BOZKURT</a:t>
            </a:r>
          </a:p>
          <a:p>
            <a:pPr algn="ctr"/>
            <a:r>
              <a:rPr lang="tr-T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PSİKOLOJİK DANIŞMAN</a:t>
            </a:r>
            <a:endParaRPr lang="tr-T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158" y="214290"/>
            <a:ext cx="8229600" cy="5626121"/>
          </a:xfrm>
        </p:spPr>
        <p:txBody>
          <a:bodyPr/>
          <a:lstStyle/>
          <a:p>
            <a:pPr>
              <a:buBlip>
                <a:blip r:embed="rId2"/>
              </a:buBlip>
            </a:pPr>
            <a:r>
              <a:rPr lang="tr-TR" dirty="0" smtClean="0">
                <a:solidFill>
                  <a:srgbClr val="002060"/>
                </a:solidFill>
              </a:rPr>
              <a:t>Çocuğunuz sizden bilgi alamazsa bilgi alabileceği başka kaynaklar bulur. </a:t>
            </a:r>
            <a:r>
              <a:rPr lang="tr-TR" dirty="0" smtClean="0">
                <a:solidFill>
                  <a:srgbClr val="CC0099"/>
                </a:solidFill>
              </a:rPr>
              <a:t>Peki bu ne kadar sağlıklı olur?</a:t>
            </a:r>
          </a:p>
          <a:p>
            <a:pPr>
              <a:buBlip>
                <a:blip r:embed="rId2"/>
              </a:buBlip>
            </a:pPr>
            <a:r>
              <a:rPr lang="tr-TR" dirty="0" smtClean="0">
                <a:solidFill>
                  <a:srgbClr val="CC0099"/>
                </a:solidFill>
              </a:rPr>
              <a:t>Çocuğa cinsel eğitim </a:t>
            </a:r>
            <a:r>
              <a:rPr lang="tr-TR" dirty="0" smtClean="0">
                <a:solidFill>
                  <a:srgbClr val="CC0099"/>
                </a:solidFill>
              </a:rPr>
              <a:t>ve mahremiyet eğitimi vermek </a:t>
            </a:r>
            <a:r>
              <a:rPr lang="tr-TR" dirty="0" smtClean="0">
                <a:solidFill>
                  <a:srgbClr val="CC0099"/>
                </a:solidFill>
              </a:rPr>
              <a:t>sonraki yaşamında karşı cinsle kurduğu ilişkilerde daha sağlıklı olmasını sağlar</a:t>
            </a:r>
            <a:endParaRPr lang="tr-TR" dirty="0">
              <a:solidFill>
                <a:srgbClr val="CC0099"/>
              </a:solidFill>
            </a:endParaRPr>
          </a:p>
        </p:txBody>
      </p:sp>
      <p:pic>
        <p:nvPicPr>
          <p:cNvPr id="9218" name="Picture 2" descr="ÇOCUKLARDA MAHREMİYET ile ilgili görsel sonuc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4526005"/>
            <a:ext cx="3786170" cy="2093868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68865"/>
          </a:xfrm>
        </p:spPr>
        <p:txBody>
          <a:bodyPr>
            <a:normAutofit/>
          </a:bodyPr>
          <a:lstStyle/>
          <a:p>
            <a:pPr>
              <a:buNone/>
            </a:pPr>
            <a:endParaRPr lang="tr-TR" sz="4000" dirty="0" smtClean="0">
              <a:solidFill>
                <a:srgbClr val="7030A0"/>
              </a:solidFill>
            </a:endParaRPr>
          </a:p>
          <a:p>
            <a:pPr>
              <a:buNone/>
            </a:pPr>
            <a:endParaRPr lang="tr-TR" sz="4000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tr-TR" sz="4000" b="1" i="1" u="sng" dirty="0" smtClean="0">
                <a:solidFill>
                  <a:srgbClr val="00B050"/>
                </a:solidFill>
              </a:rPr>
              <a:t>Özel alanları tanımlama</a:t>
            </a:r>
          </a:p>
        </p:txBody>
      </p:sp>
      <p:pic>
        <p:nvPicPr>
          <p:cNvPr id="8194" name="Picture 2" descr="özel bölgelerimiz ile ilgili görsel sonuc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7950" y="3143248"/>
            <a:ext cx="2143125" cy="3214695"/>
          </a:xfrm>
          <a:prstGeom prst="rect">
            <a:avLst/>
          </a:prstGeom>
          <a:noFill/>
        </p:spPr>
      </p:pic>
      <p:pic>
        <p:nvPicPr>
          <p:cNvPr id="8196" name="Picture 4" descr="İlgili resi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0"/>
            <a:ext cx="8143900" cy="2732480"/>
          </a:xfrm>
          <a:prstGeom prst="rect">
            <a:avLst/>
          </a:prstGeom>
          <a:noFill/>
        </p:spPr>
      </p:pic>
      <p:pic>
        <p:nvPicPr>
          <p:cNvPr id="8198" name="Picture 6" descr="İlgili resi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57290" y="4214818"/>
            <a:ext cx="3571868" cy="20950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3794" name="Picture 2" descr="özel bölgelerimiz ile ilgili görsel sonuc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5728"/>
            <a:ext cx="9144000" cy="62151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r-TR" sz="4000" b="1" i="1" u="sng" dirty="0" smtClean="0">
                <a:solidFill>
                  <a:srgbClr val="0070C0"/>
                </a:solidFill>
              </a:rPr>
              <a:t>Çocuğun yatağını ve odasını </a:t>
            </a:r>
            <a:r>
              <a:rPr lang="tr-TR" sz="4000" b="1" i="1" u="sng" dirty="0" smtClean="0">
                <a:solidFill>
                  <a:srgbClr val="0070C0"/>
                </a:solidFill>
              </a:rPr>
              <a:t>ayırmak mahremiyet eğitimi açısından çok önemlidir.</a:t>
            </a:r>
            <a:endParaRPr lang="tr-TR" sz="4000" b="1" i="1" u="sng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tr-TR" sz="4000" b="1" dirty="0"/>
          </a:p>
        </p:txBody>
      </p:sp>
      <p:pic>
        <p:nvPicPr>
          <p:cNvPr id="2050" name="Picture 2" descr="C:\Users\CASPER\Desktop\afterkids-e151550793746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420888"/>
            <a:ext cx="7715304" cy="40085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mahremiyet ile ilgili görsel sonuc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785786" y="642918"/>
            <a:ext cx="7901014" cy="2071703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tr-TR" sz="4800" b="1" i="1" u="sng" dirty="0" smtClean="0">
                <a:solidFill>
                  <a:srgbClr val="FF0000"/>
                </a:solidFill>
              </a:rPr>
              <a:t>Çocuğa “İzin </a:t>
            </a:r>
            <a:r>
              <a:rPr lang="tr-TR" sz="4800" b="1" i="1" u="sng" dirty="0" smtClean="0">
                <a:solidFill>
                  <a:srgbClr val="FF0000"/>
                </a:solidFill>
              </a:rPr>
              <a:t>verirsem dokunabilirsin” </a:t>
            </a:r>
            <a:r>
              <a:rPr lang="tr-TR" sz="4800" i="1" u="sng" dirty="0" smtClean="0">
                <a:solidFill>
                  <a:srgbClr val="FF0000"/>
                </a:solidFill>
              </a:rPr>
              <a:t>bilinci kazandırılmalıdır.</a:t>
            </a:r>
            <a:endParaRPr lang="tr-TR" sz="4800" i="1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00034" y="357166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tr-TR" sz="4000" b="1" i="1" u="sng" dirty="0" smtClean="0">
                <a:solidFill>
                  <a:srgbClr val="C00000"/>
                </a:solidFill>
              </a:rPr>
              <a:t>Bedenim bana aittir </a:t>
            </a:r>
            <a:r>
              <a:rPr lang="tr-TR" sz="4000" i="1" u="sng" dirty="0" smtClean="0">
                <a:solidFill>
                  <a:srgbClr val="C00000"/>
                </a:solidFill>
              </a:rPr>
              <a:t>bilinci ve </a:t>
            </a:r>
          </a:p>
          <a:p>
            <a:pPr algn="ctr">
              <a:buNone/>
            </a:pPr>
            <a:r>
              <a:rPr lang="tr-TR" sz="4000" b="1" i="1" u="sng" dirty="0" smtClean="0">
                <a:solidFill>
                  <a:srgbClr val="C00000"/>
                </a:solidFill>
              </a:rPr>
              <a:t>Başkasının bedenine saygı duymalıyım </a:t>
            </a:r>
            <a:r>
              <a:rPr lang="tr-TR" sz="4000" i="1" u="sng" dirty="0" smtClean="0">
                <a:solidFill>
                  <a:srgbClr val="C00000"/>
                </a:solidFill>
              </a:rPr>
              <a:t>bilinci</a:t>
            </a:r>
            <a:endParaRPr lang="tr-TR" sz="4000" i="1" u="sng" dirty="0">
              <a:solidFill>
                <a:srgbClr val="C00000"/>
              </a:solidFill>
            </a:endParaRPr>
          </a:p>
        </p:txBody>
      </p:sp>
      <p:pic>
        <p:nvPicPr>
          <p:cNvPr id="5122" name="Picture 2" descr="mahremiyet bedenim bana aittir ile ilgili görsel sonuc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571744"/>
            <a:ext cx="8643998" cy="40719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411807"/>
          </a:xfrm>
        </p:spPr>
        <p:txBody>
          <a:bodyPr/>
          <a:lstStyle/>
          <a:p>
            <a:pPr algn="ctr">
              <a:buNone/>
            </a:pPr>
            <a:r>
              <a:rPr lang="tr-TR" sz="4000" b="1" dirty="0" smtClean="0"/>
              <a:t>Soyunurken, giyinirken </a:t>
            </a:r>
            <a:r>
              <a:rPr lang="tr-TR" sz="4000" b="1" dirty="0" smtClean="0"/>
              <a:t>ve tuvalette yalnız </a:t>
            </a:r>
            <a:r>
              <a:rPr lang="tr-TR" sz="4000" b="1" dirty="0" smtClean="0"/>
              <a:t>olunması gerektiği anlatılmalıdır.</a:t>
            </a:r>
            <a:endParaRPr lang="tr-TR" sz="4000" b="1" dirty="0" smtClean="0"/>
          </a:p>
          <a:p>
            <a:pPr algn="ctr">
              <a:buNone/>
            </a:pPr>
            <a:endParaRPr lang="tr-TR" sz="4000" b="1" dirty="0" smtClean="0"/>
          </a:p>
          <a:p>
            <a:pPr algn="ctr">
              <a:buNone/>
            </a:pPr>
            <a:endParaRPr lang="tr-TR" sz="4000" b="1" dirty="0" smtClean="0"/>
          </a:p>
        </p:txBody>
      </p:sp>
      <p:pic>
        <p:nvPicPr>
          <p:cNvPr id="1026" name="Picture 2" descr="C:\Users\CASPER\Desktop\cinselegitimoykuleri-ci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2708920"/>
            <a:ext cx="7286676" cy="37919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sz="6000" dirty="0" smtClean="0"/>
              <a:t>Çocuklara neler öğretilebilir?</a:t>
            </a:r>
            <a:endParaRPr lang="tr-TR" sz="60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697427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tr-TR" dirty="0" smtClean="0">
                <a:solidFill>
                  <a:srgbClr val="0070C0"/>
                </a:solidFill>
              </a:rPr>
              <a:t>Özel bölgeler</a:t>
            </a:r>
          </a:p>
          <a:p>
            <a:pPr algn="ctr">
              <a:buFont typeface="Wingdings" pitchFamily="2" charset="2"/>
              <a:buChar char="§"/>
            </a:pPr>
            <a:r>
              <a:rPr lang="tr-TR" dirty="0" smtClean="0">
                <a:solidFill>
                  <a:srgbClr val="FF0000"/>
                </a:solidFill>
              </a:rPr>
              <a:t>İyi dokunuş- Kötü dokunuş</a:t>
            </a:r>
          </a:p>
          <a:p>
            <a:pPr>
              <a:buFont typeface="Wingdings" pitchFamily="2" charset="2"/>
              <a:buChar char="§"/>
            </a:pPr>
            <a:endParaRPr lang="tr-TR" dirty="0" smtClean="0"/>
          </a:p>
          <a:p>
            <a:pPr algn="r">
              <a:buFont typeface="Wingdings" pitchFamily="2" charset="2"/>
              <a:buChar char="§"/>
            </a:pPr>
            <a:r>
              <a:rPr lang="tr-TR" dirty="0" smtClean="0">
                <a:solidFill>
                  <a:srgbClr val="002060"/>
                </a:solidFill>
              </a:rPr>
              <a:t>‘</a:t>
            </a:r>
            <a:r>
              <a:rPr lang="tr-TR" b="1" dirty="0" smtClean="0">
                <a:solidFill>
                  <a:srgbClr val="002060"/>
                </a:solidFill>
              </a:rPr>
              <a:t>HAYIR</a:t>
            </a:r>
            <a:r>
              <a:rPr lang="tr-TR" dirty="0" smtClean="0">
                <a:solidFill>
                  <a:srgbClr val="002060"/>
                </a:solidFill>
              </a:rPr>
              <a:t>’ diyebilme</a:t>
            </a:r>
          </a:p>
          <a:p>
            <a:pPr algn="r">
              <a:buFont typeface="Wingdings" pitchFamily="2" charset="2"/>
              <a:buChar char="§"/>
            </a:pPr>
            <a:endParaRPr lang="tr-TR" dirty="0" smtClean="0"/>
          </a:p>
          <a:p>
            <a:pPr algn="r">
              <a:buFont typeface="Wingdings" pitchFamily="2" charset="2"/>
              <a:buChar char="§"/>
            </a:pPr>
            <a:r>
              <a:rPr lang="tr-TR" dirty="0" smtClean="0">
                <a:solidFill>
                  <a:srgbClr val="7030A0"/>
                </a:solidFill>
              </a:rPr>
              <a:t>Oradan </a:t>
            </a:r>
            <a:r>
              <a:rPr lang="tr-TR" b="1" dirty="0" smtClean="0">
                <a:solidFill>
                  <a:srgbClr val="7030A0"/>
                </a:solidFill>
              </a:rPr>
              <a:t>UZAKLAŞ</a:t>
            </a:r>
            <a:r>
              <a:rPr lang="tr-TR" dirty="0" smtClean="0">
                <a:solidFill>
                  <a:srgbClr val="7030A0"/>
                </a:solidFill>
              </a:rPr>
              <a:t> ve </a:t>
            </a:r>
            <a:r>
              <a:rPr lang="tr-TR" b="1" dirty="0" smtClean="0">
                <a:solidFill>
                  <a:srgbClr val="7030A0"/>
                </a:solidFill>
              </a:rPr>
              <a:t>GÜVENLİ BİR YERE </a:t>
            </a:r>
            <a:r>
              <a:rPr lang="tr-TR" dirty="0" smtClean="0">
                <a:solidFill>
                  <a:srgbClr val="7030A0"/>
                </a:solidFill>
              </a:rPr>
              <a:t>git</a:t>
            </a:r>
          </a:p>
          <a:p>
            <a:pPr>
              <a:buFont typeface="Wingdings" pitchFamily="2" charset="2"/>
              <a:buChar char="§"/>
            </a:pPr>
            <a:endParaRPr lang="tr-TR" dirty="0" smtClean="0"/>
          </a:p>
          <a:p>
            <a:pPr>
              <a:buFont typeface="Wingdings" pitchFamily="2" charset="2"/>
              <a:buChar char="§"/>
            </a:pPr>
            <a:r>
              <a:rPr lang="tr-TR" dirty="0" smtClean="0">
                <a:solidFill>
                  <a:srgbClr val="1B3E0A"/>
                </a:solidFill>
              </a:rPr>
              <a:t>Güvendiğin bir kişiyle </a:t>
            </a:r>
            <a:r>
              <a:rPr lang="tr-TR" b="1" dirty="0" smtClean="0">
                <a:solidFill>
                  <a:srgbClr val="1B3E0A"/>
                </a:solidFill>
              </a:rPr>
              <a:t>PAYLAŞ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428604"/>
            <a:ext cx="4038600" cy="5697559"/>
          </a:xfrm>
        </p:spPr>
        <p:txBody>
          <a:bodyPr/>
          <a:lstStyle/>
          <a:p>
            <a:pPr>
              <a:buNone/>
            </a:pPr>
            <a:r>
              <a:rPr lang="tr-TR" dirty="0" smtClean="0"/>
              <a:t>Çocuk cinsel istismarın</a:t>
            </a:r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r>
              <a:rPr lang="tr-TR" dirty="0" smtClean="0">
                <a:solidFill>
                  <a:srgbClr val="FF0000"/>
                </a:solidFill>
              </a:rPr>
              <a:t>%14 ü yabancı</a:t>
            </a:r>
          </a:p>
          <a:p>
            <a:pPr>
              <a:buNone/>
            </a:pPr>
            <a:r>
              <a:rPr lang="tr-TR" dirty="0" smtClean="0">
                <a:solidFill>
                  <a:srgbClr val="6600FF"/>
                </a:solidFill>
              </a:rPr>
              <a:t>%28 i aile içi birey</a:t>
            </a:r>
          </a:p>
          <a:p>
            <a:pPr>
              <a:buNone/>
            </a:pPr>
            <a:r>
              <a:rPr lang="tr-TR" dirty="0" smtClean="0">
                <a:solidFill>
                  <a:srgbClr val="CC0099"/>
                </a:solidFill>
              </a:rPr>
              <a:t>%58 i Çocuğu tanıyan ancak aileden olmayan birisi</a:t>
            </a:r>
          </a:p>
          <a:p>
            <a:pPr>
              <a:buNone/>
            </a:pPr>
            <a:r>
              <a:rPr lang="tr-TR" dirty="0" smtClean="0"/>
              <a:t>Tarafından olmaktadır.</a:t>
            </a:r>
            <a:endParaRPr lang="tr-TR" dirty="0"/>
          </a:p>
        </p:txBody>
      </p:sp>
      <p:pic>
        <p:nvPicPr>
          <p:cNvPr id="4098" name="Picture 2" descr="C:\Users\CASPER\Desktop\images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00562" y="285728"/>
            <a:ext cx="4357686" cy="5929354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0099">
            <a:alpha val="6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28596" y="285728"/>
            <a:ext cx="8229600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tr-TR" dirty="0" smtClean="0"/>
              <a:t>Mahremiyet eğitimi, </a:t>
            </a:r>
            <a:r>
              <a:rPr lang="tr-TR" dirty="0" smtClean="0">
                <a:solidFill>
                  <a:srgbClr val="FFC000"/>
                </a:solidFill>
              </a:rPr>
              <a:t>çocukların kendisinin ve diğer insanların özelinin/özel alanının farkına varması</a:t>
            </a:r>
            <a:r>
              <a:rPr lang="tr-TR" dirty="0" smtClean="0"/>
              <a:t>, </a:t>
            </a:r>
            <a:r>
              <a:rPr lang="tr-TR" dirty="0" smtClean="0">
                <a:solidFill>
                  <a:schemeClr val="bg1">
                    <a:lumMod val="95000"/>
                  </a:schemeClr>
                </a:solidFill>
              </a:rPr>
              <a:t>sosyal hayatın içinde kendi özel alanını koruması</a:t>
            </a:r>
            <a:r>
              <a:rPr lang="tr-TR" dirty="0" smtClean="0"/>
              <a:t>, </a:t>
            </a:r>
            <a:r>
              <a:rPr lang="tr-TR" dirty="0" smtClean="0">
                <a:solidFill>
                  <a:srgbClr val="0070C0"/>
                </a:solidFill>
              </a:rPr>
              <a:t>diğer insanların özeline saygı duyması</a:t>
            </a:r>
            <a:r>
              <a:rPr lang="tr-TR" dirty="0" smtClean="0"/>
              <a:t>, </a:t>
            </a:r>
            <a:r>
              <a:rPr lang="tr-TR" dirty="0" smtClean="0">
                <a:solidFill>
                  <a:srgbClr val="6600FF"/>
                </a:solidFill>
              </a:rPr>
              <a:t>kendisi ile çevresi arasında sağlıklı sınırlar koyması gibi bilgileri içerir.”</a:t>
            </a:r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endParaRPr lang="tr-TR" dirty="0"/>
          </a:p>
        </p:txBody>
      </p:sp>
      <p:pic>
        <p:nvPicPr>
          <p:cNvPr id="19458" name="Picture 2" descr="ÇOCUKLARDA MAHREMİYET ile ilgili görsel sonuc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3500438"/>
            <a:ext cx="4786296" cy="2680326"/>
          </a:xfrm>
          <a:prstGeom prst="rect">
            <a:avLst/>
          </a:prstGeom>
          <a:ln w="38100" cap="sq">
            <a:solidFill>
              <a:srgbClr val="6600FF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785918" y="714356"/>
            <a:ext cx="5214974" cy="4525963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tr-TR" u="sng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Özel alan</a:t>
            </a:r>
          </a:p>
          <a:p>
            <a:pPr algn="just">
              <a:buNone/>
            </a:pPr>
            <a:r>
              <a:rPr lang="tr-TR" b="1" u="sng" dirty="0" smtClean="0">
                <a:solidFill>
                  <a:srgbClr val="6600FF"/>
                </a:solidFill>
                <a:latin typeface="Comic Sans MS" pitchFamily="66" charset="0"/>
              </a:rPr>
              <a:t>Özel alan</a:t>
            </a:r>
          </a:p>
          <a:p>
            <a:r>
              <a:rPr lang="tr-TR" dirty="0" smtClean="0">
                <a:solidFill>
                  <a:srgbClr val="00B0F0"/>
                </a:solidFill>
                <a:latin typeface="Comic Sans MS" pitchFamily="66" charset="0"/>
              </a:rPr>
              <a:t>Kollarınızı iki yana açtığınızda oluşan alandır. Sizin izniniz olmadan hiç kimse bu alana giremez.</a:t>
            </a:r>
          </a:p>
          <a:p>
            <a:endParaRPr lang="tr-TR" dirty="0" smtClean="0">
              <a:latin typeface="Comic Sans MS" pitchFamily="66" charset="0"/>
            </a:endParaRPr>
          </a:p>
          <a:p>
            <a:pPr algn="just"/>
            <a:r>
              <a:rPr lang="tr-TR" dirty="0" smtClean="0">
                <a:solidFill>
                  <a:srgbClr val="CC0099"/>
                </a:solidFill>
                <a:latin typeface="Comic Sans MS" pitchFamily="66" charset="0"/>
              </a:rPr>
              <a:t>Vücudun kişiye özel olan bölgeleri, bu bölgelerin gizlenmesi gerektiği çocuğa </a:t>
            </a:r>
            <a:r>
              <a:rPr lang="tr-TR" u="sng" dirty="0" smtClean="0">
                <a:solidFill>
                  <a:srgbClr val="CC0099"/>
                </a:solidFill>
                <a:latin typeface="Comic Sans MS" pitchFamily="66" charset="0"/>
              </a:rPr>
              <a:t>iki</a:t>
            </a:r>
            <a:r>
              <a:rPr lang="tr-TR" dirty="0" smtClean="0">
                <a:solidFill>
                  <a:srgbClr val="CC0099"/>
                </a:solidFill>
                <a:latin typeface="Comic Sans MS" pitchFamily="66" charset="0"/>
              </a:rPr>
              <a:t> yaşından itibaren yavaş yavaş anlatılabilir.</a:t>
            </a:r>
          </a:p>
          <a:p>
            <a:pPr algn="just"/>
            <a:endParaRPr lang="tr-TR" dirty="0" smtClean="0">
              <a:solidFill>
                <a:srgbClr val="CC0099"/>
              </a:solidFill>
              <a:latin typeface="Comic Sans MS" pitchFamily="66" charset="0"/>
            </a:endParaRPr>
          </a:p>
          <a:p>
            <a:pPr algn="just"/>
            <a:r>
              <a:rPr lang="tr-TR" dirty="0" smtClean="0">
                <a:solidFill>
                  <a:srgbClr val="1B3E0A"/>
                </a:solidFill>
                <a:latin typeface="Comic Sans MS" pitchFamily="66" charset="0"/>
              </a:rPr>
              <a:t>Çocuklar </a:t>
            </a:r>
            <a:r>
              <a:rPr lang="tr-TR" u="sng" dirty="0" smtClean="0">
                <a:solidFill>
                  <a:srgbClr val="1B3E0A"/>
                </a:solidFill>
                <a:latin typeface="Comic Sans MS" pitchFamily="66" charset="0"/>
              </a:rPr>
              <a:t>dört</a:t>
            </a:r>
            <a:r>
              <a:rPr lang="tr-TR" dirty="0" smtClean="0">
                <a:solidFill>
                  <a:srgbClr val="1B3E0A"/>
                </a:solidFill>
                <a:latin typeface="Comic Sans MS" pitchFamily="66" charset="0"/>
              </a:rPr>
              <a:t> yaşından itibaren vücutlarının belli bölgelerine dokunulmasından rahatsızlık duymaya başlar. Bu normaldir.</a:t>
            </a:r>
          </a:p>
          <a:p>
            <a:endParaRPr lang="tr-TR" dirty="0" smtClean="0"/>
          </a:p>
        </p:txBody>
      </p:sp>
      <p:pic>
        <p:nvPicPr>
          <p:cNvPr id="18434" name="Picture 2" descr="KOLLARINI YANA AÇMIŞ ÇOCUK ile ilgili görsel sonuc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000372"/>
            <a:ext cx="2136489" cy="3648056"/>
          </a:xfrm>
          <a:prstGeom prst="rect">
            <a:avLst/>
          </a:prstGeom>
          <a:noFill/>
        </p:spPr>
      </p:pic>
      <p:pic>
        <p:nvPicPr>
          <p:cNvPr id="18436" name="Picture 4" descr="KOLLARINI YANA AÇMIŞ ÇOCUK ile ilgili görsel sonuc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9454" y="0"/>
            <a:ext cx="1960757" cy="31813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4818" name="Picture 2" descr="özel bölgelerimiz ile ilgili görsel sonuc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197493"/>
          </a:xfrm>
        </p:spPr>
        <p:txBody>
          <a:bodyPr>
            <a:normAutofit/>
          </a:bodyPr>
          <a:lstStyle/>
          <a:p>
            <a:pPr>
              <a:buNone/>
            </a:pPr>
            <a:endParaRPr lang="tr-TR" sz="8000" dirty="0" smtClean="0"/>
          </a:p>
          <a:p>
            <a:pPr algn="ctr">
              <a:buNone/>
            </a:pPr>
            <a:r>
              <a:rPr lang="tr-TR" sz="8000" dirty="0" smtClean="0">
                <a:solidFill>
                  <a:schemeClr val="bg2">
                    <a:lumMod val="10000"/>
                  </a:schemeClr>
                </a:solidFill>
              </a:rPr>
              <a:t>    MAHREMİYET EĞİTİMİ</a:t>
            </a:r>
            <a:endParaRPr lang="tr-TR" sz="8000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Çocuklarda Mahremiyet Eğitimi-1"/>
          <p:cNvPicPr>
            <a:picLocks noChangeAspect="1" noChangeArrowheads="1"/>
          </p:cNvPicPr>
          <p:nvPr/>
        </p:nvPicPr>
        <p:blipFill>
          <a:blip r:embed="rId2">
            <a:lum bright="12000"/>
          </a:blip>
          <a:srcRect/>
          <a:stretch>
            <a:fillRect/>
          </a:stretch>
        </p:blipFill>
        <p:spPr bwMode="auto">
          <a:xfrm>
            <a:off x="-27" y="-1"/>
            <a:ext cx="9144027" cy="6858001"/>
          </a:xfrm>
          <a:prstGeom prst="rect">
            <a:avLst/>
          </a:prstGeom>
          <a:noFill/>
        </p:spPr>
      </p:pic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214810" y="0"/>
            <a:ext cx="2714644" cy="1143000"/>
          </a:xfrm>
        </p:spPr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</a:rPr>
              <a:t>3-4 YAŞ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14282" y="3500438"/>
            <a:ext cx="8572560" cy="3168641"/>
          </a:xfrm>
        </p:spPr>
        <p:txBody>
          <a:bodyPr>
            <a:norm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tr-TR" b="1" dirty="0" smtClean="0"/>
              <a:t>Bebeklerin nereden ve nasıl geldiklerini sormaya başlarlar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tr-TR" b="1" dirty="0" smtClean="0">
                <a:solidFill>
                  <a:srgbClr val="6600FF"/>
                </a:solidFill>
              </a:rPr>
              <a:t>‘Doktorculuk’ ve ‘Evcilik’  oynayarak kadın erkek vücutları arasındaki farklılıkları öğrenmeye çalışır</a:t>
            </a:r>
            <a:endParaRPr lang="tr-TR" b="1" dirty="0">
              <a:solidFill>
                <a:srgbClr val="6600FF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tr-TR" dirty="0" smtClean="0"/>
              <a:t>5-6 yaş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14282" y="1142984"/>
            <a:ext cx="8229600" cy="4525963"/>
          </a:xfrm>
        </p:spPr>
        <p:txBody>
          <a:bodyPr/>
          <a:lstStyle/>
          <a:p>
            <a:pPr>
              <a:buClr>
                <a:srgbClr val="002060"/>
              </a:buClr>
            </a:pPr>
            <a:r>
              <a:rPr lang="tr-TR" dirty="0" smtClean="0">
                <a:solidFill>
                  <a:srgbClr val="CC0099"/>
                </a:solidFill>
              </a:rPr>
              <a:t>Bebeklerin nasıl olduklarından ziyade </a:t>
            </a:r>
            <a:r>
              <a:rPr lang="tr-TR" dirty="0" smtClean="0">
                <a:solidFill>
                  <a:srgbClr val="008000"/>
                </a:solidFill>
              </a:rPr>
              <a:t>nasıl doğduklarıyla ilgilidirler</a:t>
            </a:r>
          </a:p>
          <a:p>
            <a:pPr>
              <a:buClr>
                <a:srgbClr val="002060"/>
              </a:buClr>
            </a:pPr>
            <a:r>
              <a:rPr lang="tr-TR" dirty="0" smtClean="0">
                <a:solidFill>
                  <a:srgbClr val="CC0099"/>
                </a:solidFill>
              </a:rPr>
              <a:t>Arkadaşlarından mahremiyet ilgili </a:t>
            </a:r>
            <a:r>
              <a:rPr lang="tr-TR" dirty="0" smtClean="0">
                <a:solidFill>
                  <a:srgbClr val="008000"/>
                </a:solidFill>
              </a:rPr>
              <a:t>doğru olmayan bilgiler edinirler</a:t>
            </a:r>
          </a:p>
          <a:p>
            <a:pPr>
              <a:buClr>
                <a:srgbClr val="002060"/>
              </a:buClr>
            </a:pPr>
            <a:r>
              <a:rPr lang="tr-TR" dirty="0" smtClean="0">
                <a:solidFill>
                  <a:srgbClr val="CC0099"/>
                </a:solidFill>
              </a:rPr>
              <a:t>Cinsiyetler arası </a:t>
            </a:r>
            <a:r>
              <a:rPr lang="tr-TR" dirty="0" smtClean="0">
                <a:solidFill>
                  <a:srgbClr val="008000"/>
                </a:solidFill>
              </a:rPr>
              <a:t>farklılıklara karşı daha duyarlı olmaya başlarlar</a:t>
            </a:r>
          </a:p>
          <a:p>
            <a:endParaRPr lang="tr-TR" dirty="0"/>
          </a:p>
        </p:txBody>
      </p:sp>
      <p:pic>
        <p:nvPicPr>
          <p:cNvPr id="13314" name="Picture 2" descr="ÇOCUKLARDA MAHREMİYET ile ilgili görsel sonuc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68" y="4127864"/>
            <a:ext cx="5286382" cy="2484032"/>
          </a:xfrm>
          <a:prstGeom prst="rect">
            <a:avLst/>
          </a:prstGeom>
          <a:ln w="38100" cap="sq">
            <a:solidFill>
              <a:srgbClr val="6600FF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500042"/>
            <a:ext cx="6543692" cy="5626121"/>
          </a:xfrm>
        </p:spPr>
        <p:txBody>
          <a:bodyPr/>
          <a:lstStyle/>
          <a:p>
            <a:endParaRPr lang="tr-TR" dirty="0" smtClean="0"/>
          </a:p>
          <a:p>
            <a:pPr>
              <a:buClr>
                <a:srgbClr val="002060"/>
              </a:buClr>
            </a:pPr>
            <a:r>
              <a:rPr lang="tr-TR" dirty="0" smtClean="0">
                <a:solidFill>
                  <a:srgbClr val="CC0099"/>
                </a:solidFill>
              </a:rPr>
              <a:t>Kendi yaşıtlarından çocuklarla arkadaş olma eğilimindedirler</a:t>
            </a:r>
          </a:p>
          <a:p>
            <a:pPr>
              <a:buClr>
                <a:srgbClr val="002060"/>
              </a:buClr>
            </a:pPr>
            <a:r>
              <a:rPr lang="tr-TR" dirty="0" smtClean="0">
                <a:solidFill>
                  <a:srgbClr val="CC0099"/>
                </a:solidFill>
              </a:rPr>
              <a:t>Vücuduna sahip çıkmayı ve kendisine uygunsuz biçimde dokunulduğunda </a:t>
            </a:r>
            <a:r>
              <a:rPr lang="tr-TR" b="1" dirty="0" smtClean="0">
                <a:solidFill>
                  <a:srgbClr val="0070C0"/>
                </a:solidFill>
              </a:rPr>
              <a:t>HAYIR</a:t>
            </a:r>
            <a:r>
              <a:rPr lang="tr-TR" dirty="0" smtClean="0">
                <a:solidFill>
                  <a:srgbClr val="0070C0"/>
                </a:solidFill>
              </a:rPr>
              <a:t> demeyi bilir</a:t>
            </a:r>
            <a:endParaRPr lang="tr-TR" dirty="0">
              <a:solidFill>
                <a:srgbClr val="0070C0"/>
              </a:solidFill>
            </a:endParaRPr>
          </a:p>
        </p:txBody>
      </p:sp>
      <p:sp>
        <p:nvSpPr>
          <p:cNvPr id="12290" name="AutoShape 2" descr="ÇOCUKLARDA MAHREMİYET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2292" name="AutoShape 4" descr="ÇOCUKLARDA MAHREMİYET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12294" name="Picture 6" descr="ÇOCUKLARDA MAHREMİYET ile ilgili görsel sonucu"/>
          <p:cNvPicPr>
            <a:picLocks noChangeAspect="1" noChangeArrowheads="1"/>
          </p:cNvPicPr>
          <p:nvPr/>
        </p:nvPicPr>
        <p:blipFill>
          <a:blip r:embed="rId2"/>
          <a:srcRect l="21000" r="29500"/>
          <a:stretch>
            <a:fillRect/>
          </a:stretch>
        </p:blipFill>
        <p:spPr bwMode="auto">
          <a:xfrm>
            <a:off x="7286644" y="3786190"/>
            <a:ext cx="1506693" cy="2909877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</p:pic>
      <p:pic>
        <p:nvPicPr>
          <p:cNvPr id="12296" name="Picture 8" descr="ÇOCUKLARDA MAHREMİYET ile ilgili görsel sonuc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9454" y="214290"/>
            <a:ext cx="1976774" cy="2886091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82660"/>
          </a:xfrm>
        </p:spPr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</a:rPr>
              <a:t>DİKKAT EDİLMESİ GEREKENLER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697427"/>
          </a:xfrm>
        </p:spPr>
        <p:txBody>
          <a:bodyPr>
            <a:normAutofit/>
          </a:bodyPr>
          <a:lstStyle/>
          <a:p>
            <a:pPr>
              <a:buClr>
                <a:srgbClr val="7030A0"/>
              </a:buClr>
              <a:buBlip>
                <a:blip r:embed="rId2"/>
              </a:buBlip>
            </a:pPr>
            <a:r>
              <a:rPr lang="tr-TR" dirty="0" smtClean="0">
                <a:solidFill>
                  <a:srgbClr val="0070C0"/>
                </a:solidFill>
              </a:rPr>
              <a:t>Çocuk soru sorduğunda cevap verin</a:t>
            </a:r>
          </a:p>
          <a:p>
            <a:pPr>
              <a:buClr>
                <a:srgbClr val="7030A0"/>
              </a:buClr>
              <a:buBlip>
                <a:blip r:embed="rId2"/>
              </a:buBlip>
            </a:pPr>
            <a:r>
              <a:rPr lang="tr-TR" dirty="0" smtClean="0">
                <a:solidFill>
                  <a:srgbClr val="FF0000"/>
                </a:solidFill>
              </a:rPr>
              <a:t>Çocuğunuz soru soracak kadar büyüdüyse doğru yanıtları alacak kadar da büyümüştür</a:t>
            </a:r>
          </a:p>
          <a:p>
            <a:pPr>
              <a:buClr>
                <a:srgbClr val="7030A0"/>
              </a:buClr>
              <a:buBlip>
                <a:blip r:embed="rId2"/>
              </a:buBlip>
            </a:pPr>
            <a:r>
              <a:rPr lang="tr-TR" dirty="0" smtClean="0">
                <a:solidFill>
                  <a:srgbClr val="002060"/>
                </a:solidFill>
              </a:rPr>
              <a:t>Soruyu </a:t>
            </a:r>
            <a:r>
              <a:rPr lang="tr-TR" dirty="0" smtClean="0">
                <a:solidFill>
                  <a:srgbClr val="008000"/>
                </a:solidFill>
              </a:rPr>
              <a:t>zamanında yanıtlayın</a:t>
            </a:r>
          </a:p>
          <a:p>
            <a:pPr>
              <a:buClr>
                <a:srgbClr val="7030A0"/>
              </a:buClr>
              <a:buBlip>
                <a:blip r:embed="rId2"/>
              </a:buBlip>
            </a:pPr>
            <a:r>
              <a:rPr lang="tr-TR" dirty="0" smtClean="0">
                <a:solidFill>
                  <a:srgbClr val="CC0099"/>
                </a:solidFill>
              </a:rPr>
              <a:t>Yaşına uygun resim ve kitaplar kullanınız </a:t>
            </a:r>
          </a:p>
          <a:p>
            <a:pPr marL="0" indent="0">
              <a:buNone/>
            </a:pPr>
            <a:endParaRPr lang="tr-TR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</TotalTime>
  <Words>321</Words>
  <Application>Microsoft Office PowerPoint</Application>
  <PresentationFormat>Ekran Gösterisi (4:3)</PresentationFormat>
  <Paragraphs>54</Paragraphs>
  <Slides>18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18</vt:i4>
      </vt:variant>
    </vt:vector>
  </HeadingPairs>
  <TitlesOfParts>
    <vt:vector size="23" baseType="lpstr">
      <vt:lpstr>Arial</vt:lpstr>
      <vt:lpstr>Calibri</vt:lpstr>
      <vt:lpstr>Comic Sans MS</vt:lpstr>
      <vt:lpstr>Wingdings</vt:lpstr>
      <vt:lpstr>Ofis Teması</vt:lpstr>
      <vt:lpstr>PowerPoint Sunusu</vt:lpstr>
      <vt:lpstr>PowerPoint Sunusu</vt:lpstr>
      <vt:lpstr>PowerPoint Sunusu</vt:lpstr>
      <vt:lpstr>PowerPoint Sunusu</vt:lpstr>
      <vt:lpstr>PowerPoint Sunusu</vt:lpstr>
      <vt:lpstr>3-4 YAŞ</vt:lpstr>
      <vt:lpstr>5-6 yaş</vt:lpstr>
      <vt:lpstr>PowerPoint Sunusu</vt:lpstr>
      <vt:lpstr>DİKKAT EDİLMESİ GEREKENLER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Çocuklara neler öğretilebilir?</vt:lpstr>
      <vt:lpstr>PowerPoint Sunusu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CASPER</dc:creator>
  <cp:lastModifiedBy>Asus</cp:lastModifiedBy>
  <cp:revision>36</cp:revision>
  <dcterms:created xsi:type="dcterms:W3CDTF">2018-04-12T14:10:20Z</dcterms:created>
  <dcterms:modified xsi:type="dcterms:W3CDTF">2023-11-01T10:20:42Z</dcterms:modified>
</cp:coreProperties>
</file>